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9" r:id="rId3"/>
    <p:sldId id="265" r:id="rId4"/>
    <p:sldId id="266" r:id="rId5"/>
    <p:sldId id="273" r:id="rId6"/>
    <p:sldId id="274" r:id="rId7"/>
    <p:sldId id="420" r:id="rId9"/>
    <p:sldId id="421" r:id="rId10"/>
    <p:sldId id="267" r:id="rId11"/>
    <p:sldId id="276" r:id="rId12"/>
    <p:sldId id="474" r:id="rId13"/>
    <p:sldId id="449" r:id="rId14"/>
    <p:sldId id="500" r:id="rId15"/>
    <p:sldId id="501" r:id="rId16"/>
    <p:sldId id="502" r:id="rId17"/>
    <p:sldId id="504" r:id="rId18"/>
    <p:sldId id="503" r:id="rId19"/>
    <p:sldId id="382" r:id="rId20"/>
    <p:sldId id="383" r:id="rId21"/>
    <p:sldId id="386" r:id="rId22"/>
    <p:sldId id="300" r:id="rId23"/>
    <p:sldId id="387" r:id="rId24"/>
    <p:sldId id="301" r:id="rId25"/>
    <p:sldId id="336" r:id="rId26"/>
    <p:sldId id="337" r:id="rId27"/>
    <p:sldId id="269" r:id="rId28"/>
    <p:sldId id="322" r:id="rId29"/>
    <p:sldId id="323" r:id="rId30"/>
    <p:sldId id="324" r:id="rId31"/>
    <p:sldId id="414" r:id="rId32"/>
    <p:sldId id="325" r:id="rId33"/>
    <p:sldId id="415" r:id="rId34"/>
    <p:sldId id="270" r:id="rId35"/>
    <p:sldId id="416" r:id="rId36"/>
    <p:sldId id="27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72" userDrawn="1">
          <p15:clr>
            <a:srgbClr val="A4A3A4"/>
          </p15:clr>
        </p15:guide>
        <p15:guide id="2" orient="horz" pos="2138" userDrawn="1">
          <p15:clr>
            <a:srgbClr val="A4A3A4"/>
          </p15:clr>
        </p15:guide>
        <p15:guide id="3" orient="horz" pos="259" userDrawn="1">
          <p15:clr>
            <a:srgbClr val="A4A3A4"/>
          </p15:clr>
        </p15:guide>
        <p15:guide id="4" orient="horz" pos="4096" userDrawn="1">
          <p15:clr>
            <a:srgbClr val="A4A3A4"/>
          </p15:clr>
        </p15:guide>
        <p15:guide id="5" pos="5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son" initials="e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4674"/>
  </p:normalViewPr>
  <p:slideViewPr>
    <p:cSldViewPr snapToGrid="0" snapToObjects="1" showGuides="1">
      <p:cViewPr varScale="1">
        <p:scale>
          <a:sx n="118" d="100"/>
          <a:sy n="118" d="100"/>
        </p:scale>
        <p:origin x="240" y="96"/>
      </p:cViewPr>
      <p:guideLst>
        <p:guide pos="3872"/>
        <p:guide orient="horz" pos="2138"/>
        <p:guide orient="horz" pos="259"/>
        <p:guide orient="horz" pos="4096"/>
        <p:guide pos="5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/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5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5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UI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enson0131.github.io/vitePress-blob/demo?url=fabric/&#21407;&#29983;Canvas&#19978;&#19979;&#20998;&#23618;&#23454;&#29616;&#20070;&#20889;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tags" Target="../tags/tag9.xml"/><Relationship Id="rId1" Type="http://schemas.openxmlformats.org/officeDocument/2006/relationships/hyperlink" Target="https://juejin.cn/post/7308575144925560884" TargetMode="Externa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18.png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enson0131.github.io/mini-fabric-whiteboard/" TargetMode="External"/><Relationship Id="rId3" Type="http://schemas.openxmlformats.org/officeDocument/2006/relationships/image" Target="../media/image29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7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hyperlink" Target="https://www.yuque.com/r/antv/books?q=" TargetMode="External"/><Relationship Id="rId1" Type="http://schemas.openxmlformats.org/officeDocument/2006/relationships/hyperlink" Target="https://www.bilibili.com/video/BV1X7411F744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hyperlink" Target="https://fabricj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6.xml"/><Relationship Id="rId6" Type="http://schemas.openxmlformats.org/officeDocument/2006/relationships/hyperlink" Target="https://ikuaitu.github.io/vue-fabric-editor/" TargetMode="External"/><Relationship Id="rId5" Type="http://schemas.openxmlformats.org/officeDocument/2006/relationships/hyperlink" Target="https://enson0131.github.io/mini-fabric-whiteboard/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5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enson0131.github.io/vitePress-blob/demo?url=fabric/%E5%8E%9F%E7%94%9FCanvas%E5%AE%9E%E7%8E%B0%E4%B9%A6%E5%86%99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5623" y="2964930"/>
            <a:ext cx="604075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Fabric.js </a:t>
            </a:r>
            <a:r>
              <a:rPr lang="zh-CN" altLang="en-US" sz="4800" b="1" dirty="0"/>
              <a:t>浅析</a:t>
            </a:r>
            <a:r>
              <a:rPr lang="en-US" altLang="zh-CN" sz="4800" b="1" dirty="0"/>
              <a:t> </a:t>
            </a:r>
            <a:r>
              <a:rPr lang="zh-CN" altLang="en-US" sz="4800" b="1" dirty="0"/>
              <a:t>（</a:t>
            </a:r>
            <a:r>
              <a:rPr lang="zh-CN" altLang="en-US" sz="4800" b="1" dirty="0"/>
              <a:t>一）</a:t>
            </a:r>
            <a:endParaRPr lang="zh-CN" altLang="en-US" sz="4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0674985" y="5873750"/>
            <a:ext cx="1166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陈烁峰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基本原理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2105" y="610870"/>
            <a:ext cx="11210290" cy="585787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</a:t>
            </a:r>
            <a:br>
              <a:rPr 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105" y="936625"/>
            <a:ext cx="103587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“遇事不决加一层的设计理念”也体现在其他的技术方案中，例如在 HTTP 1.0 时，存在串行请求传输效率低下的问题，基于此 HTTP 1.1 新增了管道化连接，将串行请求变成了并行请求 （有单层变成了多层，提高效率），HTTP2 为了解决 HTTP 1.1 的队头阻塞，引入二进制分帧层。。。等等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2740" y="3106420"/>
            <a:ext cx="103581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其实生活中也有类似的案例，例如最近年会的舞台，主持人在演讲时，后面的工作人员会快速的摆放道具，通过采用多个平面空间提高效率，让下一场表演，快速进行。。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2740" y="4929505"/>
            <a:ext cx="10039985" cy="153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基于此，Fabric.js 为了解决单层 Canvas 书写效率问题，</a:t>
            </a: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  <a:hlinkClick r:id="rId1" action="ppaction://hlinkfile"/>
              </a:rPr>
              <a:t>同样也采用了分层的概念</a:t>
            </a: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基本原理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2105" y="893445"/>
            <a:ext cx="11210290" cy="177038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fabric.js 在初始化的时候会将你指定的 Canvas 元素（叫做 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lowerCanvas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）外面包裹上一 层 div 元素， 然后内部会插入另外一个上层的 Canvas 元素（叫做 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upperCanvas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），这两 个 Canvas 有如下区别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upperCanvas 动态层Canvas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，上层画布，只处理交互相关以及事件绑定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lowerCanvas 静态层Canvas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，是用来绘制图形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6" name="图片 5" descr="7f3dcf841663452aac9c36a823aa2800~tplv-73owjymdk6-jj-mark-v1_0_0_0_0_5o6Y6YeR5oqA5pyv56S-5Yy6IEAg5bem6ICz5ZKa_q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2783840"/>
            <a:ext cx="9230360" cy="38690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6445" y="5552440"/>
            <a:ext cx="6663055" cy="1179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400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之前有编写过 React 的同学应该对父子组件的单向数据流有一定的印象，而 Fabric.js 的分层结构设计就很类似于这种单向数据流思想，</a:t>
            </a:r>
            <a:endParaRPr sz="1400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  <a:p>
            <a:endParaRPr sz="1400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  <a:p>
            <a:r>
              <a:rPr sz="1400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动态层用于获取数据输出到静态层进行渲染。</a:t>
            </a:r>
            <a:endParaRPr sz="1400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7020" y="212090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初始化画布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77961" y="727920"/>
            <a:ext cx="6550312" cy="3708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在源码中， new Fabric.Canvas 会初始化动态层、静态层以及缓冲层 Canvas。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4980" y="1319530"/>
            <a:ext cx="11033125" cy="510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7020" y="212090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初始化画布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77825" y="727710"/>
            <a:ext cx="10653395" cy="45720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进而对 Canvas 进行分辨率矫正的操作，为何需要做分辨率矫正，可以通过这篇文章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  <a:hlinkClick r:id="rId1" action="ppaction://hlinkfile"/>
              </a:rPr>
              <a:t>Canvas 尺寸与分辨率矫正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查看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3395" y="1301750"/>
            <a:ext cx="11085195" cy="5356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95" y="727710"/>
            <a:ext cx="9605645" cy="60775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44360" y="3099435"/>
            <a:ext cx="4634230" cy="1111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动态层 Canvas 还会做事件绑定的逻辑操作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845" y="2187575"/>
            <a:ext cx="8826500" cy="2692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39970" y="4210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静态层 Canvas 将控制渲染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2090" y="204470"/>
            <a:ext cx="19653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静态层渲染</a:t>
            </a:r>
            <a:r>
              <a:rPr lang="zh-CN" altLang="en-US" sz="2000" b="1" dirty="0" smtClean="0">
                <a:sym typeface="+mn-ea"/>
              </a:rPr>
              <a:t>逻辑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12226" y="727920"/>
            <a:ext cx="6550312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最主要的逻辑就是 requestRenderAll, 这个方法就会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调用 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renderCanvas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的方法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05020" y="204470"/>
            <a:ext cx="7266305" cy="6572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090" y="342900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在 _renderObjects 中将遍历所有的元素，进行渲染。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0" y="4103370"/>
            <a:ext cx="5080000" cy="2070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0585" y="57226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是如何获取到说所有的</a:t>
            </a:r>
            <a:r>
              <a:rPr lang="en-US" altLang="zh-CN">
                <a:solidFill>
                  <a:srgbClr val="FF0000"/>
                </a:solidFill>
              </a:rPr>
              <a:t> object </a:t>
            </a:r>
            <a:r>
              <a:rPr lang="zh-CN" altLang="en-US">
                <a:solidFill>
                  <a:srgbClr val="FF0000"/>
                </a:solidFill>
              </a:rPr>
              <a:t>元素的</a:t>
            </a:r>
            <a:r>
              <a:rPr lang="en-US" altLang="zh-CN">
                <a:solidFill>
                  <a:srgbClr val="FF0000"/>
                </a:solidFill>
              </a:rPr>
              <a:t> render </a:t>
            </a:r>
            <a:r>
              <a:rPr lang="zh-CN" altLang="en-US">
                <a:solidFill>
                  <a:srgbClr val="FF0000"/>
                </a:solidFill>
              </a:rPr>
              <a:t>方法呢？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6525" y="212090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实例化对象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36525" y="610870"/>
            <a:ext cx="11424920" cy="26092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虽然我们已经明白了 canvas 的绘制原理，但是一个对象（2d元素）到底是怎么绘制到 canvas 上去的，它们的移动怎么实现的？具体细节我们还不是很清楚。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fabric.Object 是元素的根类型，因此需要从 fabric.Object 根类型看起了。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由于 fabric 中的 2d 元素都是以面向对象的形式实现的, 而 Rect （矩形类） 继承 fabric.Object，实现了自己的 render 方法，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我们将通过一张 UML 类图更直观的方便我们的理解。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835" y="179070"/>
            <a:ext cx="10274300" cy="66789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0290" y="2944495"/>
            <a:ext cx="100920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从图中可以看出各个元素类将实现自己的 render 方法，通过调用 render 方法，将各自图形绘制到 Canvas 中。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而在执行 canvas.add 的时候，会将元素对象 push 到一个数据数组内，进行遍历渲染。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2090" y="20447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顺便一</a:t>
            </a:r>
            <a:r>
              <a:rPr lang="zh-CN" altLang="en-US" sz="2000" b="1" dirty="0" smtClean="0">
                <a:sym typeface="+mn-ea"/>
              </a:rPr>
              <a:t>提</a:t>
            </a:r>
            <a:endParaRPr lang="zh-CN" altLang="en-US" sz="2000" b="1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13510" y="2098040"/>
            <a:ext cx="9321800" cy="3289300"/>
          </a:xfrm>
          <a:prstGeom prst="rect">
            <a:avLst/>
          </a:prstGeom>
        </p:spPr>
      </p:pic>
      <p:sp>
        <p:nvSpPr>
          <p:cNvPr id="75" name="矩形 74"/>
          <p:cNvSpPr/>
          <p:nvPr>
            <p:custDataLst>
              <p:tags r:id="rId3"/>
            </p:custDataLst>
          </p:nvPr>
        </p:nvSpPr>
        <p:spPr>
          <a:xfrm>
            <a:off x="212090" y="727710"/>
            <a:ext cx="11225530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假如画布中有很多个物体在运动，每个物体都会触发重新渲染，那画布就会一直重绘，这其实没有必要，所以我们可以优化一下，使之只重绘一次，好比现在前端的框架，如果我们在短时间内改变同一个值，页面是不会反复渲染的，而是等到下一个周期再统一执行。虽说叫批量绘制，其实就是统一到下一帧执行，给人的感觉更像是防抖，就像下面这张图：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65290" y="3975100"/>
            <a:ext cx="4927600" cy="288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大体</a:t>
            </a:r>
            <a:r>
              <a:rPr lang="zh-CN" altLang="en-US" sz="2000" b="1" dirty="0" smtClean="0">
                <a:sym typeface="+mn-ea"/>
              </a:rPr>
              <a:t>结构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90855" y="610870"/>
            <a:ext cx="11210290" cy="177038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13470" y="6184900"/>
            <a:ext cx="3478530" cy="673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6" name="图片 5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781050"/>
            <a:ext cx="11710670" cy="5890260"/>
          </a:xfrm>
          <a:prstGeom prst="rect">
            <a:avLst/>
          </a:prstGeom>
        </p:spPr>
      </p:pic>
      <p:pic>
        <p:nvPicPr>
          <p:cNvPr id="7" name="图片 6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55" y="-102235"/>
            <a:ext cx="845947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00115" y="531685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可以看到，fabric 是一个对象，里面包含了多个属性，这些属性指向不同的模块。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4560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模块结构图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90855" y="610870"/>
            <a:ext cx="11210290" cy="177038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基于上述源码结构，可以很方便的绘制出 Fabric 的大概的一个模块结构图：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22615" y="6064885"/>
            <a:ext cx="3478530" cy="673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4e4021bb810a4b738371658f58e88ba8~tplv-73owjymdk6-jj-mark-v1_0_0_0_0_5o6Y6YeR5oqA5pyv56S-5Yy6IEAg5bem6ICz5ZKa_q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6185" y="1075055"/>
            <a:ext cx="4514850" cy="5782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2555" y="3280410"/>
            <a:ext cx="4425950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</a:t>
            </a:r>
            <a:r>
              <a:rPr lang="zh-CN" altLang="en-US" sz="4400" b="1" dirty="0">
                <a:latin typeface="+mj-lt"/>
                <a:ea typeface="微软雅黑" charset="0"/>
              </a:rPr>
              <a:t> </a:t>
            </a:r>
            <a:r>
              <a:rPr lang="en-US" altLang="zh-CN" sz="4400" b="1" dirty="0">
                <a:latin typeface="+mj-lt"/>
                <a:ea typeface="微软雅黑" charset="0"/>
              </a:rPr>
              <a:t>THREE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78050" y="2378075"/>
            <a:ext cx="8376920" cy="1873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sz="6000" b="1" dirty="0" smtClean="0">
                <a:latin typeface="+mj-lt"/>
                <a:ea typeface="微软雅黑" charset="0"/>
                <a:sym typeface="+mn-ea"/>
              </a:rPr>
              <a:t>实现平移、旋转、缩放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07635" y="208280"/>
            <a:ext cx="1706880" cy="95694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CN" altLang="en-US" sz="6000" dirty="0" smtClean="0">
                <a:latin typeface="+mj-lt"/>
              </a:rPr>
              <a:t>目录</a:t>
            </a:r>
            <a:endParaRPr lang="en-US" altLang="zh-CN" sz="6000" dirty="0" smtClean="0">
              <a:latin typeface="+mj-lt"/>
            </a:endParaRPr>
          </a:p>
          <a:p>
            <a:pPr algn="ctr"/>
            <a:endParaRPr lang="en-US" altLang="zh-CN" sz="2400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42312" y="1122055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基本</a:t>
            </a:r>
            <a:r>
              <a:rPr lang="zh-CN" altLang="en-US" sz="2800" b="1" dirty="0" smtClean="0">
                <a:latin typeface="+mj-lt"/>
                <a:ea typeface="微软雅黑" charset="0"/>
              </a:rPr>
              <a:t>介绍</a:t>
            </a:r>
            <a:endParaRPr lang="zh-CN" altLang="en-US" sz="2800" b="1" dirty="0" smtClean="0">
              <a:latin typeface="+mj-lt"/>
              <a:ea typeface="微软雅黑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59985" y="2261870"/>
            <a:ext cx="2505710" cy="650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内部结构</a:t>
            </a:r>
            <a:r>
              <a:rPr lang="zh-CN" altLang="en-US" sz="2800" b="1" dirty="0" smtClean="0">
                <a:latin typeface="+mj-lt"/>
                <a:ea typeface="微软雅黑" charset="0"/>
              </a:rPr>
              <a:t>设计</a:t>
            </a:r>
            <a:endParaRPr lang="zh-CN" altLang="en-US" sz="2800" b="1" dirty="0" smtClean="0">
              <a:latin typeface="+mj-lt"/>
              <a:ea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04945" y="3401695"/>
            <a:ext cx="427291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sz="2800" b="1" dirty="0" smtClean="0">
                <a:latin typeface="+mj-lt"/>
                <a:ea typeface="微软雅黑" charset="0"/>
              </a:rPr>
              <a:t>实现平移、旋转、</a:t>
            </a:r>
            <a:r>
              <a:rPr lang="zh-CN" sz="2800" b="1" dirty="0" smtClean="0">
                <a:latin typeface="+mj-lt"/>
                <a:ea typeface="微软雅黑" charset="0"/>
              </a:rPr>
              <a:t>缩放</a:t>
            </a:r>
            <a:endParaRPr lang="zh-CN" sz="2800" b="1" dirty="0" smtClean="0">
              <a:latin typeface="+mj-lt"/>
              <a:ea typeface="微软雅黑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62789" y="4503430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实现点选</a:t>
            </a:r>
            <a:endParaRPr lang="zh-CN" altLang="en-US" sz="2800" b="1" dirty="0" smtClean="0">
              <a:latin typeface="+mj-lt"/>
              <a:ea typeface="微软雅黑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322723" y="1861436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322723" y="2969511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327650" y="4103370"/>
            <a:ext cx="1586865" cy="113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311212" y="5193281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311140" y="6289040"/>
            <a:ext cx="1586865" cy="1130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40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242799" y="5605155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总结</a:t>
            </a:r>
            <a:endParaRPr lang="zh-CN" altLang="en-US" sz="2800" b="1" dirty="0" smtClean="0">
              <a:latin typeface="+mj-lt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7330" y="334010"/>
            <a:ext cx="3238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如何平移、旋转、缩放元素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27330" y="892175"/>
            <a:ext cx="10924540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在上一节我们知道，元素都继承自 fabric.Object，而 fabric.Object 的 render 方法都由各个元素实现。那么对于元素的平移、旋转、缩放，我们又需要如何抽离出通用的逻辑呢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？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227330" y="1791970"/>
            <a:ext cx="10924540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不妨思考一下，这个案例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假设要在 (100, 100) 的地方绘制一个 50*50 的矩形，并将其放大 2 倍，之后旋转 45°，该怎么画呢？</a:t>
            </a:r>
            <a:endParaRPr sz="1400" b="1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7330" y="3225165"/>
            <a:ext cx="10924540" cy="26073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正常逻辑是：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手动算下宽高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100 * 100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50 * 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50 * 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）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2.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手动算下旋转之后各个顶点的坐标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3.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连接四个顶点，绘制矩形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也就是我们先手动先计算出各个转化后的坐标，通过坐标绘制出图形。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7330" y="334010"/>
            <a:ext cx="3238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如何平移、旋转、缩放元素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27330" y="892175"/>
            <a:ext cx="10924540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但在 Canvas 中，</a:t>
            </a:r>
            <a:r>
              <a:rPr sz="1400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要改掉这种绘制的思想，而是要通过并善用变换坐标系来绘制物体</a:t>
            </a:r>
            <a:r>
              <a:rPr lang="zh-CN" sz="1400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，这样设计的好处在于，</a:t>
            </a:r>
            <a:br>
              <a:rPr lang="zh-CN" sz="1400" dirty="0">
                <a:solidFill>
                  <a:srgbClr val="FF0000"/>
                </a:solidFill>
                <a:latin typeface="微软雅黑" charset="0"/>
                <a:ea typeface="微软雅黑" charset="0"/>
              </a:rPr>
            </a:br>
            <a:r>
              <a:rPr lang="zh-CN" altLang="en-US" sz="1400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对于物体而言，只需要关注如何渲染物体就好了，物体无需关心如何元素该如何</a:t>
            </a:r>
            <a:r>
              <a:rPr lang="zh-CN" altLang="en-US" sz="1400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变化。</a:t>
            </a:r>
            <a:endParaRPr lang="zh-CN" altLang="en-US" sz="1400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227330" y="1701800"/>
            <a:ext cx="10924540" cy="20478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思路如下: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1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转化坐标系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2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绘制一个 50*50 的矩形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4170" y="3938270"/>
            <a:ext cx="11520805" cy="1692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945" y="190500"/>
            <a:ext cx="9271000" cy="6667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49525" y="5445125"/>
            <a:ext cx="7609840" cy="398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尽量不去改变物体的宽高和大小，而是通过各种变换来达到所需要的效果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6540" y="27432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矩阵运算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56540" y="832485"/>
            <a:ext cx="9986010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在 Fabric.js 中，并不是通过 translate、scale、rotate 这些方法来实现元素的平移、旋转、缩放，而是通过矩阵运算来实现。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通过 transform api 做矩阵变化，参数 是一个数组，里面有6个元素，默认值是 [1, 0, 0, 1, 0, 0]。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4185" y="1709420"/>
            <a:ext cx="4813300" cy="2738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40045" y="3117215"/>
            <a:ext cx="6574790" cy="1173480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sz="1600" b="0" i="0">
                <a:solidFill>
                  <a:srgbClr val="333333"/>
                </a:solidFill>
                <a:latin typeface="-apple-system-font"/>
                <a:ea typeface="-apple-system-font"/>
              </a:rPr>
              <a:t>2 修改 viewportTransform[4]、viewportTransform[5] 达到平移画布的效果</a:t>
            </a:r>
            <a:endParaRPr lang="zh-CN" altLang="en-US" sz="1600" b="0" i="0">
              <a:solidFill>
                <a:srgbClr val="333333"/>
              </a:solidFill>
              <a:latin typeface="-apple-system-font"/>
              <a:ea typeface="-apple-system-fon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40045" y="1762125"/>
            <a:ext cx="6574790" cy="1173480"/>
          </a:xfrm>
          <a:prstGeom prst="rect">
            <a:avLst/>
          </a:prstGeom>
        </p:spPr>
        <p:txBody>
          <a:bodyPr>
            <a:noAutofit/>
          </a:bodyPr>
          <a:p>
            <a:pPr marL="0" indent="0"/>
            <a:r>
              <a:rPr sz="1600" b="0" i="0">
                <a:solidFill>
                  <a:srgbClr val="333333"/>
                </a:solidFill>
                <a:latin typeface="-apple-system-font"/>
                <a:ea typeface="-apple-system-font"/>
              </a:rPr>
              <a:t>1 修改 viewportTransform[0]、viewportTransform[3] 达到缩放横纵坐标的值</a:t>
            </a:r>
            <a:endParaRPr sz="1600" b="0" i="0">
              <a:solidFill>
                <a:srgbClr val="333333"/>
              </a:solidFill>
              <a:latin typeface="-apple-system-font"/>
              <a:ea typeface="-apple-system-fon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" y="3961130"/>
            <a:ext cx="11480800" cy="258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矩阵运算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2770" y="1428115"/>
            <a:ext cx="6975475" cy="8102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对于上面这个例子，我们只需要修改 viewportTransform 的值，然后重新渲染画布就好了。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2770" y="2238375"/>
            <a:ext cx="9156700" cy="4546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270" y="787400"/>
            <a:ext cx="6689090" cy="5283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93815" y="377380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同样的，在 fabric.js 中，在 render 方法中，会调用 transform 方法，将 viewportTransform 的值设置为 transform 的值，以达到对元素进行平移、旋转、缩放的效果。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0370" y="326390"/>
            <a:ext cx="1710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如何实现漫游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20370" y="940435"/>
            <a:ext cx="10610850" cy="67754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通过监听滚轮事件，然后修改 viewportTransform 的值，以达到对画布进行平移的效果。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4040" y="1463675"/>
            <a:ext cx="5558155" cy="52393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55910" y="6334760"/>
            <a:ext cx="1315085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hlinkClick r:id="rId4" action="ppaction://hlinkfile"/>
              </a:rPr>
              <a:t>演示地址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FOUR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实现</a:t>
            </a:r>
            <a:r>
              <a:rPr lang="zh-CN" altLang="en-US" sz="6000" dirty="0">
                <a:latin typeface="+mj-lt"/>
                <a:ea typeface="微软雅黑" charset="0"/>
              </a:rPr>
              <a:t>点选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6" name="文本框 5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22199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如何实现点选物体</a:t>
            </a:r>
            <a:endParaRPr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2770" y="1192530"/>
            <a:ext cx="10384790" cy="102362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上一节，我们了解了在 Fabric.js 中，可以通过 transform 进行矩阵运算，从而达到平移、旋转、缩放的目的。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接下来我们将了解如何对一个物体进行点选，在 Fabric.js 的表现即鼠标移动到元素上，呈现hover状态，移出则显示默认状态。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2770" y="2919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判断是否在矩形内部</a:t>
            </a:r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572770" y="3749675"/>
            <a:ext cx="10384790" cy="284289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如果对于矩形元素来说, 我们可以获取到四个顶点的坐标，进而判断当前的鼠标坐标是否在顶点坐标之内即可。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例如矩形的左上角顶点坐标是 left、top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那么我们只需要判断</a:t>
            </a:r>
            <a:r>
              <a:rPr sz="1400" b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 left &lt;= x &lt;= left + width &amp;&amp; top &lt;= y &lt;= top + height </a:t>
            </a: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即可。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基于此，在 Fabric.js 静态层 Canvas 会有一个 _objects 数组，存储了所有图形的数据，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此时可以通过从后往前遍历（因为最后添加元素位于数组最后）判断鼠标点是否在元素上。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946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包围盒</a:t>
            </a:r>
            <a:endParaRPr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2770" y="1192530"/>
            <a:ext cx="9566275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对于其他图形，例如三角形等，可以引入包围盒的概念，将其他图形转化为矩形进行判断。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常见的有 OBB、AABB、球模型包围盒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5630" y="-152400"/>
            <a:ext cx="7264400" cy="2730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45" y="2387600"/>
            <a:ext cx="9194800" cy="427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050" y="212090"/>
            <a:ext cx="946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点射法</a:t>
            </a:r>
            <a:endParaRPr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2721" y="672675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对于矩形，我们可以很方便地计算出点是否在矩形内，在不借助包围盒的情况下，是否可以判断点在多边形内呢？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0356" y="1460075"/>
            <a:ext cx="6550312" cy="26073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显然是可以的，常见的算法是 点射法，这种方法的核心思想是通过从目标点 P(x,y) 向任意方向发射一条射线，通常选择水平或垂直方向以简化计算，然后统计射线与几何区域的边或面相交的次数。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如果射线与边/面的交点数是奇数，点在多边形内部。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如果交点数是偶数，点在多边形外部。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大致可以在脑海里想象下👇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4000500"/>
            <a:ext cx="86233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3050" y="212090"/>
            <a:ext cx="946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点射法</a:t>
            </a:r>
            <a:endParaRPr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2721" y="672675"/>
            <a:ext cx="6550312" cy="20478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应该有不少同学已经想象到一些边界场景：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1. </a:t>
            </a: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点在多边形的顶点上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2. </a:t>
            </a: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点所在的射线穿过图形的顶点上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3. </a:t>
            </a: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点的射线穿过图形的一条边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2585" y="2997200"/>
            <a:ext cx="8547100" cy="3263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30420" y="486410"/>
            <a:ext cx="62541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基于第一种场景，可以通过业务场景决定是否在多边形内/外。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基于第二种场景，常见的会将其判断为一个交点，而第三种场景则可以简单判断为无交点。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760" y="1501140"/>
            <a:ext cx="7040880" cy="5122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</a:t>
            </a:r>
            <a:r>
              <a:rPr lang="zh-CN" altLang="en-US" sz="4400" b="1" dirty="0">
                <a:latin typeface="+mj-lt"/>
                <a:ea typeface="微软雅黑" charset="0"/>
              </a:rPr>
              <a:t> </a:t>
            </a:r>
            <a:r>
              <a:rPr lang="en-US" altLang="zh-CN" sz="4400" b="1" dirty="0" smtClean="0">
                <a:latin typeface="+mj-lt"/>
                <a:ea typeface="微软雅黑" charset="0"/>
              </a:rPr>
              <a:t>ONE</a:t>
            </a:r>
            <a:endParaRPr lang="zh-CN" altLang="en-US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charset="0"/>
              </a:rPr>
              <a:t>基本</a:t>
            </a:r>
            <a:r>
              <a:rPr lang="zh-CN" altLang="en-US" sz="6000" dirty="0" smtClean="0">
                <a:latin typeface="+mj-lt"/>
                <a:ea typeface="微软雅黑" charset="0"/>
              </a:rPr>
              <a:t>介绍</a:t>
            </a:r>
            <a:endParaRPr lang="zh-CN" altLang="en-US" sz="6000" dirty="0" smtClean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3210" y="212090"/>
            <a:ext cx="29838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点在多边形内的其他方法</a:t>
            </a:r>
            <a:endParaRPr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566" y="733000"/>
            <a:ext cx="6550312" cy="26073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1. </a:t>
            </a: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用 canvas 自身的 api isPointInPath 传送门 👉: https://developer.mozilla.org/zh-CN/docs/Web/API/CanvasRenderingContext2D/isPointInPath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2 </a:t>
            </a: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将多边形切割成多个三角形，然后判断点是否在某个三角形内部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转角累加法（点连接各个顶点，计算夹角是否等于 360）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面积法 （点连接各个顶点形成三角形，计算面积是否等于图形的面积等）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392430" y="3769360"/>
            <a:ext cx="692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000" b="1" dirty="0" smtClean="0">
                <a:sym typeface="+mn-ea"/>
              </a:rPr>
              <a:t>优化</a:t>
            </a:r>
            <a:endParaRPr lang="zh-CN" sz="2000" b="1" dirty="0" smtClean="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2430" y="4168140"/>
            <a:ext cx="7734935" cy="464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优化</a:t>
            </a:r>
            <a:r>
              <a:rPr lang="en-US" altLang="zh-CN"/>
              <a:t>1: 记录最近的这个物体，下次再次判断这个物体</a:t>
            </a:r>
            <a:endParaRPr lang="en-US" altLang="zh-CN"/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393065" y="4597400"/>
            <a:ext cx="7900670" cy="14890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细心的同学不难发现，鼠标在移动的时候，我们都需要判断是否点是否在物体上，开销比较大，常见可以使用 节流 的方式进行优化。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当然，还有另一种方式就是记录最近的这个物体，下次优先再次判断这个物体，因为我们会觉得选中过的物体，再次选中的概率会很大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3210" y="212090"/>
            <a:ext cx="33750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000" b="1" dirty="0" smtClean="0">
                <a:sym typeface="+mn-ea"/>
              </a:rPr>
              <a:t>优化</a:t>
            </a:r>
            <a:r>
              <a:rPr lang="en-US" altLang="zh-CN" sz="2000" b="1" dirty="0" smtClean="0">
                <a:sym typeface="+mn-ea"/>
              </a:rPr>
              <a:t>2:  判断是否是透明区域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566" y="733000"/>
            <a:ext cx="6550312" cy="17684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我们发现，当我们鼠标命中包围盒时，并非完全命中物体，常见可以通过判断透明区域，是否命中物体。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例如当我们判断命中包围盒时，在通过当前坐标点获取周围的像素，例如通过 ctx.</a:t>
            </a:r>
            <a:r>
              <a:rPr sz="1400" b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getImageData</a:t>
            </a:r>
            <a:r>
              <a:rPr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可以获取当前 ctx Canvas 图层的图像数据，再进而判断是否都是透明度为 0 的像素。如果是则为空白区域、否则命中🎯。</a:t>
            </a:r>
            <a:endParaRPr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2430" y="2867660"/>
            <a:ext cx="8534400" cy="264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FIVE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0255" y="2417445"/>
            <a:ext cx="553974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总结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3210" y="4182745"/>
            <a:ext cx="120142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000" b="1" dirty="0" smtClean="0">
                <a:sym typeface="+mn-ea"/>
              </a:rPr>
              <a:t>好文</a:t>
            </a:r>
            <a:r>
              <a:rPr lang="zh-CN" sz="2000" b="1" dirty="0" smtClean="0">
                <a:sym typeface="+mn-ea"/>
              </a:rPr>
              <a:t>推荐</a:t>
            </a:r>
            <a:endParaRPr lang="zh-CN" sz="2000" b="1" dirty="0" smtClean="0">
              <a:sym typeface="+mn-ea"/>
            </a:endParaRPr>
          </a:p>
          <a:p>
            <a:pPr algn="l"/>
            <a:endParaRPr lang="zh-CN" sz="2000" b="1" dirty="0" smtClean="0">
              <a:sym typeface="+mn-ea"/>
            </a:endParaRPr>
          </a:p>
          <a:p>
            <a:pPr algn="l"/>
            <a:endParaRPr lang="zh-CN" sz="2000" b="1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975" y="4702175"/>
            <a:ext cx="7970520" cy="16287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ct val="60000"/>
              </a:spcAft>
            </a:pPr>
            <a:r>
              <a:rPr lang="zh-CN" altLang="en-US" sz="1600" b="1" i="0">
                <a:solidFill>
                  <a:srgbClr val="1F2328"/>
                </a:solidFill>
                <a:latin typeface="-apple-system"/>
                <a:ea typeface="-apple-system"/>
              </a:rPr>
              <a:t>计算机图形学</a:t>
            </a:r>
            <a:endParaRPr lang="zh-CN" altLang="en-US" sz="1600" b="1" i="0">
              <a:solidFill>
                <a:srgbClr val="1F2328"/>
              </a:solidFill>
              <a:latin typeface="-apple-system"/>
              <a:ea typeface="-apple-system"/>
            </a:endParaRPr>
          </a:p>
          <a:p>
            <a:pPr marL="266700" indent="0">
              <a:buFont typeface="Arial" panose="020B0604020202090204"/>
              <a:buChar char="•"/>
            </a:pPr>
            <a:r>
              <a:rPr lang="en-US" altLang="zh-CN" sz="1600" b="0" i="0" u="sng">
                <a:solidFill>
                  <a:srgbClr val="1F2328"/>
                </a:solidFill>
                <a:latin typeface="-apple-system"/>
                <a:ea typeface="-apple-system"/>
              </a:rPr>
              <a:t> </a:t>
            </a:r>
            <a:r>
              <a:rPr lang="en-US" altLang="zh-CN" sz="1600" b="0" i="0" u="sng">
                <a:solidFill>
                  <a:srgbClr val="1F2328"/>
                </a:solidFill>
                <a:latin typeface="-apple-system"/>
                <a:ea typeface="-apple-system"/>
                <a:hlinkClick r:id="rId1"/>
              </a:rPr>
              <a:t>https://www.bilibili.com/video/BV1X7411F744/</a:t>
            </a:r>
            <a:endParaRPr lang="en-US" altLang="zh-CN" sz="1600" b="0" i="0" u="sng">
              <a:solidFill>
                <a:srgbClr val="1F2328"/>
              </a:solidFill>
              <a:latin typeface="-apple-system"/>
              <a:ea typeface="-apple-system"/>
              <a:hlinkClick r:id="rId1"/>
            </a:endParaRPr>
          </a:p>
          <a:p>
            <a:pPr marL="266700" indent="0">
              <a:buFont typeface="Arial" panose="020B0604020202090204"/>
              <a:buChar char="•"/>
            </a:pPr>
            <a:endParaRPr lang="en-US" altLang="zh-CN" sz="1600" b="0" i="0" u="sng">
              <a:solidFill>
                <a:srgbClr val="1F2328"/>
              </a:solidFill>
              <a:latin typeface="-apple-system"/>
              <a:ea typeface="-apple-system"/>
              <a:hlinkClick r:id="rId1"/>
            </a:endParaRPr>
          </a:p>
          <a:p>
            <a:pPr marL="0" indent="0">
              <a:spcAft>
                <a:spcPct val="60000"/>
              </a:spcAft>
            </a:pPr>
            <a:r>
              <a:rPr lang="zh-CN" altLang="en-US" sz="1600" b="1" i="0">
                <a:solidFill>
                  <a:srgbClr val="1F2328"/>
                </a:solidFill>
                <a:latin typeface="-apple-system"/>
                <a:ea typeface="-apple-system"/>
              </a:rPr>
              <a:t>好文</a:t>
            </a:r>
            <a:endParaRPr lang="zh-CN" altLang="en-US" sz="1600" b="1" i="0">
              <a:solidFill>
                <a:srgbClr val="1F2328"/>
              </a:solidFill>
              <a:latin typeface="-apple-system"/>
              <a:ea typeface="-apple-system"/>
            </a:endParaRPr>
          </a:p>
          <a:p>
            <a:pPr marL="266700" indent="0">
              <a:spcAft>
                <a:spcPct val="0"/>
              </a:spcAft>
              <a:buFont typeface="Arial" panose="020B0604020202090204"/>
              <a:buChar char="•"/>
            </a:pPr>
            <a:r>
              <a:rPr lang="en-US" altLang="zh-CN" sz="1600" b="0" i="0" u="sng">
                <a:solidFill>
                  <a:srgbClr val="1F2328"/>
                </a:solidFill>
                <a:latin typeface="-apple-system"/>
                <a:ea typeface="-apple-system"/>
              </a:rPr>
              <a:t> </a:t>
            </a:r>
            <a:r>
              <a:rPr lang="en-US" altLang="zh-CN" sz="1600" b="0" i="0" u="sng">
                <a:solidFill>
                  <a:srgbClr val="1F2328"/>
                </a:solidFill>
                <a:latin typeface="-apple-system"/>
                <a:ea typeface="-apple-system"/>
                <a:hlinkClick r:id="rId2"/>
              </a:rPr>
              <a:t>https://www.yuque.com/r/antv/books?q=</a:t>
            </a:r>
            <a:endParaRPr lang="en-US" altLang="zh-CN" sz="1600" b="0" i="0" u="sng">
              <a:solidFill>
                <a:srgbClr val="1F2328"/>
              </a:solidFill>
              <a:latin typeface="-apple-system"/>
              <a:ea typeface="-apple-system"/>
              <a:hlinkClick r:id="rId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83210" y="189230"/>
            <a:ext cx="692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000" b="1" dirty="0" smtClean="0">
                <a:sym typeface="+mn-ea"/>
              </a:rPr>
              <a:t>总结</a:t>
            </a:r>
            <a:endParaRPr lang="zh-CN" sz="2000" b="1" dirty="0" smtClean="0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83210" y="657860"/>
            <a:ext cx="7970520" cy="14954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ct val="60000"/>
              </a:spcAft>
            </a:pPr>
            <a:r>
              <a:rPr lang="zh-CN" altLang="en-US" sz="1600" b="1" i="0">
                <a:solidFill>
                  <a:srgbClr val="1F2328"/>
                </a:solidFill>
                <a:latin typeface="-apple-system"/>
                <a:ea typeface="-apple-system"/>
              </a:rPr>
              <a:t>本次分享了</a:t>
            </a:r>
            <a:r>
              <a:rPr lang="en-US" altLang="zh-CN" sz="1600" b="1" i="0">
                <a:solidFill>
                  <a:srgbClr val="1F2328"/>
                </a:solidFill>
                <a:latin typeface="-apple-system"/>
                <a:ea typeface="-apple-system"/>
              </a:rPr>
              <a:t> Fabric.js 的</a:t>
            </a:r>
            <a:r>
              <a:rPr lang="zh-CN" altLang="en-US" sz="1600" b="1" i="0">
                <a:solidFill>
                  <a:srgbClr val="1F2328"/>
                </a:solidFill>
                <a:latin typeface="-apple-system"/>
                <a:ea typeface="-apple-system"/>
              </a:rPr>
              <a:t>内部设计以及如何绘制一个元素，并对其进行平移、旋转、缩放和点选，</a:t>
            </a:r>
            <a:r>
              <a:rPr lang="zh-CN" altLang="en-US" sz="1600" b="1" i="0">
                <a:solidFill>
                  <a:srgbClr val="1F2328"/>
                </a:solidFill>
                <a:latin typeface="-apple-system"/>
                <a:ea typeface="宋体" charset="0"/>
              </a:rPr>
              <a:t>但只是</a:t>
            </a:r>
            <a:r>
              <a:rPr lang="en-US" altLang="zh-CN" sz="1600" b="1" i="0">
                <a:solidFill>
                  <a:srgbClr val="1F2328"/>
                </a:solidFill>
                <a:latin typeface="-apple-system"/>
                <a:ea typeface="宋体" charset="0"/>
              </a:rPr>
              <a:t> Fabric.js 的</a:t>
            </a:r>
            <a:r>
              <a:rPr lang="zh-CN" altLang="en-US" sz="1600" b="1" i="0">
                <a:solidFill>
                  <a:srgbClr val="1F2328"/>
                </a:solidFill>
                <a:latin typeface="-apple-system"/>
                <a:ea typeface="宋体" charset="0"/>
              </a:rPr>
              <a:t>冰山一角，</a:t>
            </a:r>
            <a:r>
              <a:rPr lang="zh-CN" altLang="en-US" sz="1600" b="1" i="0">
                <a:solidFill>
                  <a:srgbClr val="1F2328"/>
                </a:solidFill>
                <a:latin typeface="-apple-system"/>
                <a:ea typeface="宋体" charset="0"/>
              </a:rPr>
              <a:t>例如还有如何实现框选、一系列的性能优化例如脏值检查、离屏</a:t>
            </a:r>
            <a:r>
              <a:rPr lang="en-US" altLang="zh-CN" sz="1600" b="1" i="0">
                <a:solidFill>
                  <a:srgbClr val="1F2328"/>
                </a:solidFill>
                <a:latin typeface="-apple-system"/>
                <a:ea typeface="宋体" charset="0"/>
              </a:rPr>
              <a:t> Canvas</a:t>
            </a:r>
            <a:r>
              <a:rPr lang="zh-CN" altLang="en-US" sz="1600" b="1" i="0">
                <a:solidFill>
                  <a:srgbClr val="1F2328"/>
                </a:solidFill>
                <a:latin typeface="-apple-system"/>
                <a:ea typeface="宋体" charset="0"/>
              </a:rPr>
              <a:t>等等。</a:t>
            </a:r>
            <a:br>
              <a:rPr lang="zh-CN" altLang="en-US" sz="1600" b="1" i="0">
                <a:solidFill>
                  <a:srgbClr val="1F2328"/>
                </a:solidFill>
                <a:latin typeface="-apple-system"/>
                <a:ea typeface="宋体" charset="0"/>
              </a:rPr>
            </a:br>
            <a:endParaRPr lang="zh-CN" altLang="en-US" sz="1600" b="1" i="0">
              <a:solidFill>
                <a:srgbClr val="1F2328"/>
              </a:solidFill>
              <a:latin typeface="-apple-system"/>
              <a:ea typeface="宋体" charset="0"/>
            </a:endParaRPr>
          </a:p>
          <a:p>
            <a:pPr marL="0" indent="0">
              <a:spcAft>
                <a:spcPct val="60000"/>
              </a:spcAft>
            </a:pPr>
            <a:endParaRPr lang="zh-CN" altLang="en-US" sz="1600" b="1" i="0">
              <a:solidFill>
                <a:srgbClr val="1F2328"/>
              </a:solidFill>
              <a:latin typeface="-apple-system"/>
              <a:ea typeface="宋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210" y="1597660"/>
            <a:ext cx="6824980" cy="20948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42810" y="2098675"/>
            <a:ext cx="3702050" cy="3098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solidFill>
                  <a:srgbClr val="1F2328"/>
                </a:solidFill>
                <a:latin typeface="-apple-system"/>
                <a:ea typeface="-apple-system"/>
              </a:rPr>
              <a:t>PS: 某天在翻阅文章的时候，不经意看到了自己毕业时写的文章，确实有点水，但昵称是当年真实的愿景，让我们不忘初心，继续前行</a:t>
            </a:r>
            <a:endParaRPr lang="en-US" altLang="zh-CN" sz="1600" b="1">
              <a:solidFill>
                <a:srgbClr val="1F2328"/>
              </a:solidFill>
              <a:latin typeface="-apple-system"/>
              <a:ea typeface="-apple-system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720" y="189230"/>
            <a:ext cx="8082280" cy="669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53235" y="2771890"/>
            <a:ext cx="868553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</a:t>
            </a:r>
            <a:r>
              <a:rPr lang="en-US" altLang="zh-CN" sz="4800" b="1" dirty="0" smtClean="0"/>
              <a:t>YOU FOR </a:t>
            </a:r>
            <a:r>
              <a:rPr lang="en-US" altLang="zh-CN" sz="4800" b="1" dirty="0"/>
              <a:t>WATCHING</a:t>
            </a:r>
            <a:br>
              <a:rPr lang="en-US" altLang="zh-CN" sz="4800" b="1" dirty="0"/>
            </a:br>
            <a:r>
              <a:rPr lang="zh-CN" altLang="en-US" b="1" dirty="0"/>
              <a:t>你盼世界，我盼你无</a:t>
            </a:r>
            <a:r>
              <a:rPr lang="en-US" altLang="zh-CN" b="1" dirty="0"/>
              <a:t>bug</a:t>
            </a:r>
            <a:endParaRPr lang="en-US" altLang="zh-CN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18436" y="317252"/>
            <a:ext cx="69215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定义</a:t>
            </a:r>
            <a:endParaRPr lang="zh-CN" altLang="en-US" sz="2000" b="1" dirty="0" smtClean="0"/>
          </a:p>
        </p:txBody>
      </p:sp>
      <p:sp>
        <p:nvSpPr>
          <p:cNvPr id="18" name="矩形 17"/>
          <p:cNvSpPr/>
          <p:nvPr/>
        </p:nvSpPr>
        <p:spPr>
          <a:xfrm>
            <a:off x="318135" y="821055"/>
            <a:ext cx="9961880" cy="5123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我们先来看看官方的定义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: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Fabric.js is a framework that makes it easy to work with HTML5 canvas element. It is an interactive object model on top of canvas element. It is also an SVG-to-canvas parser.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hlinkClick r:id="rId1" action="ppaction://hlinkfile"/>
              </a:rPr>
              <a:t>Fabric.js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是一个可以让 HTML5 Canvas 开发变得简单的框架 。 它是一种基于 Canvas 元素的 可交互 对象模型，也是一个 SVG 到 Canvas 的解析器（让SVG 渲染到 Canvas 上）。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目前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github 上已经有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2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9.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5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k 的 star 了,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也算是一个明星项目，使用也比较简单，只需要传入目标元素，即可实例化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Canvas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画板。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这就够了不是吗？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88730" y="6372860"/>
            <a:ext cx="3152775" cy="485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85135" y="3554730"/>
            <a:ext cx="7294880" cy="3303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302260" y="325120"/>
            <a:ext cx="1710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使用场景上看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02260" y="863600"/>
            <a:ext cx="9014460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Fabric.js 通过对象的形式来创建图形 （源码上也充满了面向对象设计的身影）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对于使用者而言，不需要关心底层 Canvas 是如何实现的，只需要关心如何创建这些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图形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对象即可。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213860" y="3653790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4340860" y="3780790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2260" y="2093595"/>
            <a:ext cx="5845175" cy="4067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61100" y="2546985"/>
            <a:ext cx="5930900" cy="34645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83020" y="5197475"/>
            <a:ext cx="568706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常见的业务常见: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 白板应用：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hlinkClick r:id="rId5" action="ppaction://hlinkfile"/>
              </a:rPr>
              <a:t>实现一个自由书写的画板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2. 在线设计工具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hlinkClick r:id="rId6" action="ppaction://hlinkfile"/>
              </a:rPr>
              <a:t>实现一个图片编辑器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3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. 游戏开发</a:t>
            </a:r>
            <a:br>
              <a:rPr lang="en-US" altLang="zh-CN"/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...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302260" y="325120"/>
            <a:ext cx="2747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与原生</a:t>
            </a:r>
            <a:r>
              <a:rPr lang="en-US" altLang="zh-CN" sz="2000" b="1" dirty="0" smtClean="0">
                <a:sym typeface="+mn-ea"/>
              </a:rPr>
              <a:t> Canvas </a:t>
            </a:r>
            <a:r>
              <a:rPr lang="zh-CN" altLang="en-US" sz="2000" b="1" dirty="0" smtClean="0">
                <a:sym typeface="+mn-ea"/>
              </a:rPr>
              <a:t>的</a:t>
            </a:r>
            <a:r>
              <a:rPr lang="zh-CN" altLang="en-US" sz="2000" b="1" dirty="0" smtClean="0">
                <a:sym typeface="+mn-ea"/>
              </a:rPr>
              <a:t>对比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02260" y="863600"/>
            <a:ext cx="9014460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Fabric.js 相较于原生 Canvas，在功能和开发效率方面有显著优势，尤其是需要构建复杂的交互式图形或编辑工具时。以下是两者的详细对比：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213860" y="3653790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4340860" y="3780790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3095" y="2051685"/>
            <a:ext cx="10018395" cy="23755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723900"/>
            <a:ext cx="6565900" cy="5811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" y="3119120"/>
            <a:ext cx="4876800" cy="341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106680" y="130175"/>
            <a:ext cx="30867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与其他</a:t>
            </a:r>
            <a:r>
              <a:rPr lang="en-US" altLang="zh-CN" sz="2000" b="1" dirty="0" smtClean="0">
                <a:sym typeface="+mn-ea"/>
              </a:rPr>
              <a:t> Canvas </a:t>
            </a:r>
            <a:r>
              <a:rPr lang="zh-CN" altLang="en-US" sz="2000" b="1" dirty="0" smtClean="0">
                <a:sym typeface="+mn-ea"/>
              </a:rPr>
              <a:t>框架对比</a:t>
            </a:r>
            <a:r>
              <a:rPr lang="en-US" altLang="zh-CN" sz="2000" b="1" dirty="0" smtClean="0">
                <a:sym typeface="+mn-ea"/>
              </a:rPr>
              <a:t> 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213860" y="3653790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4340860" y="3780790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9860" y="1287780"/>
            <a:ext cx="3282315" cy="4499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Fabric.js：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适合快速开发交互式设计工具，如在线编辑器和白板工具。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Paper.js：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适合矢量图形处理，特别是艺术创作和路径操作。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PixiJS：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高性能，适用于游戏开发和复杂 2D 图形渲染。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基于此，如何想从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0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到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1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快速开发一个白板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or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在线编辑器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，具备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简单易用的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API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、丰富的交互场景的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Fabric.js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貌似一个不错的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选择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522345" y="958215"/>
          <a:ext cx="8534400" cy="550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2133600"/>
                <a:gridCol w="2133600"/>
                <a:gridCol w="2133600"/>
              </a:tblGrid>
              <a:tr h="5880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特性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Fabric.js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Paper.js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pixi.</a:t>
                      </a:r>
                      <a:r>
                        <a:rPr lang="en-US" altLang="zh-CN"/>
                        <a:t>js</a:t>
                      </a:r>
                      <a:endParaRPr lang="en-US" altLang="zh-CN"/>
                    </a:p>
                  </a:txBody>
                  <a:tcPr/>
                </a:tc>
              </a:tr>
              <a:tr h="5880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2D </a:t>
                      </a:r>
                      <a:r>
                        <a:rPr lang="zh-CN" altLang="en-US"/>
                        <a:t>图形的</a:t>
                      </a:r>
                      <a:r>
                        <a:rPr lang="zh-CN" altLang="en-US"/>
                        <a:t>交互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矢量图形的</a:t>
                      </a: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2D </a:t>
                      </a:r>
                      <a:r>
                        <a:rPr lang="zh-CN" altLang="en-US"/>
                        <a:t>图形的</a:t>
                      </a:r>
                      <a:r>
                        <a:rPr lang="zh-CN" altLang="en-US"/>
                        <a:t>渲染</a:t>
                      </a:r>
                      <a:endParaRPr lang="zh-CN" altLang="en-US"/>
                    </a:p>
                  </a:txBody>
                  <a:tcPr/>
                </a:tc>
              </a:tr>
              <a:tr h="9880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事件</a:t>
                      </a:r>
                      <a:r>
                        <a:rPr lang="zh-CN" altLang="en-US"/>
                        <a:t>处理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内置</a:t>
                      </a:r>
                      <a:r>
                        <a:rPr lang="zh-CN" altLang="en-US"/>
                        <a:t>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专注路径</a:t>
                      </a:r>
                      <a:r>
                        <a:rPr lang="zh-CN" altLang="en-US"/>
                        <a:t>操作，交互性</a:t>
                      </a:r>
                      <a:r>
                        <a:rPr lang="zh-CN" altLang="en-US"/>
                        <a:t>一般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需手动</a:t>
                      </a:r>
                      <a:r>
                        <a:rPr lang="zh-CN" altLang="en-US"/>
                        <a:t>实现</a:t>
                      </a:r>
                      <a:endParaRPr lang="zh-CN" altLang="en-US"/>
                    </a:p>
                  </a:txBody>
                  <a:tcPr/>
                </a:tc>
              </a:tr>
              <a:tr h="5886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SVG </a:t>
                      </a:r>
                      <a:r>
                        <a:rPr lang="zh-CN" altLang="en-US"/>
                        <a:t>支持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支持度</a:t>
                      </a: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支持度一般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不支持</a:t>
                      </a:r>
                      <a:endParaRPr lang="zh-CN" altLang="en-US"/>
                    </a:p>
                  </a:txBody>
                  <a:tcPr/>
                </a:tc>
              </a:tr>
              <a:tr h="5880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性能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较高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较高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极高</a:t>
                      </a:r>
                      <a:endParaRPr lang="zh-CN" altLang="en-US"/>
                    </a:p>
                  </a:txBody>
                  <a:tcPr/>
                </a:tc>
              </a:tr>
              <a:tr h="5880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开发</a:t>
                      </a:r>
                      <a:r>
                        <a:rPr lang="zh-CN" altLang="en-US"/>
                        <a:t>复杂度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简单</a:t>
                      </a:r>
                      <a:r>
                        <a:rPr lang="zh-CN" altLang="en-US"/>
                        <a:t>丰富易用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简单</a:t>
                      </a:r>
                      <a:r>
                        <a:rPr lang="zh-CN" altLang="en-US"/>
                        <a:t>单一易用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/>
                </a:tc>
              </a:tr>
              <a:tr h="9880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适用</a:t>
                      </a:r>
                      <a:r>
                        <a:rPr lang="zh-CN" altLang="en-US"/>
                        <a:t>场景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在线设计工具、白板</a:t>
                      </a:r>
                      <a:r>
                        <a:rPr lang="zh-CN" altLang="en-US"/>
                        <a:t>工具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矢量图形、艺术</a:t>
                      </a:r>
                      <a:r>
                        <a:rPr lang="zh-CN" altLang="en-US"/>
                        <a:t>设计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2D</a:t>
                      </a:r>
                      <a:r>
                        <a:rPr lang="zh-CN" altLang="en-US"/>
                        <a:t>动画、游戏、实时</a:t>
                      </a:r>
                      <a:r>
                        <a:rPr lang="zh-CN" altLang="en-US"/>
                        <a:t>渲染</a:t>
                      </a:r>
                      <a:endParaRPr lang="zh-CN" altLang="en-US"/>
                    </a:p>
                  </a:txBody>
                  <a:tcPr/>
                </a:tc>
              </a:tr>
              <a:tr h="5880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渲染</a:t>
                      </a:r>
                      <a:r>
                        <a:rPr lang="zh-CN" altLang="en-US"/>
                        <a:t>方式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Canvas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Can</a:t>
                      </a:r>
                      <a:r>
                        <a:rPr lang="en-US" altLang="zh-CN"/>
                        <a:t>vas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WebGL </a:t>
                      </a:r>
                      <a:r>
                        <a:rPr lang="zh-CN" altLang="en-US"/>
                        <a:t>和</a:t>
                      </a:r>
                      <a:r>
                        <a:rPr lang="en-US" altLang="zh-CN"/>
                        <a:t> </a:t>
                      </a:r>
                      <a:r>
                        <a:rPr lang="en-US" altLang="zh-CN"/>
                        <a:t>Canvas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TWO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6720" y="2417445"/>
            <a:ext cx="6257925" cy="2131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内部结构</a:t>
            </a:r>
            <a:r>
              <a:rPr lang="zh-CN" altLang="en-US" sz="6000" dirty="0">
                <a:latin typeface="+mj-lt"/>
                <a:ea typeface="微软雅黑" charset="0"/>
              </a:rPr>
              <a:t>设计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基本原理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2105" y="610870"/>
            <a:ext cx="11210290" cy="585787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在介绍基本原理之前，我们先来看看一些案例</a:t>
            </a:r>
            <a:br>
              <a:rPr 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案例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1: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hlinkClick r:id="rId1" action="ppaction://hlinkfile"/>
              </a:rPr>
              <a:t>原生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hlinkClick r:id="rId1" action="ppaction://hlinkfile"/>
              </a:rPr>
              <a:t> Canvas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hlinkClick r:id="rId1" action="ppaction://hlinkfile"/>
              </a:rPr>
              <a:t>实现自由书写功能</a:t>
            </a: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（浏览器设置了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CPU 4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倍降速的场景）在这个案例中，我们发现，当我们的元素暴涨到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10000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多个，书写会变得非常卡顿</a:t>
            </a: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altLang="en-US"/>
          </a:p>
          <a:p>
            <a:pPr>
              <a:lnSpc>
                <a:spcPct val="130000"/>
              </a:lnSpc>
            </a:pP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</a:t>
            </a:r>
            <a:br>
              <a:rPr 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2105" y="3223895"/>
            <a:ext cx="11119485" cy="631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这里的卡顿的原因是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: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在每一次书写的时候，都会清空之前绘制的，再重新绘制当前书写的内容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+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历史的内容。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2105" y="4170680"/>
            <a:ext cx="11101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基于这个问题，很容易想到是否可以不清空之前的历史内容，只重新绘制书写内容呢？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9565" y="4853940"/>
            <a:ext cx="11760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答案是肯定的，常见的话，类似于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“俄罗斯方块”的游戏思路，背景图是不变的，改变的只有方块。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TABLE_ENDDRAG_ORIGIN_RECT" val="672*433"/>
  <p:tag name="TABLE_ENDDRAG_RECT" val="270*57*672*433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5393</Words>
  <Application>WPS 演示</Application>
  <PresentationFormat>宽屏</PresentationFormat>
  <Paragraphs>369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7" baseType="lpstr">
      <vt:lpstr>Arial</vt:lpstr>
      <vt:lpstr>宋体</vt:lpstr>
      <vt:lpstr>Wingdings</vt:lpstr>
      <vt:lpstr>Segoe UI Light</vt:lpstr>
      <vt:lpstr>苹方-简</vt:lpstr>
      <vt:lpstr>Segoe UI Light</vt:lpstr>
      <vt:lpstr>Thonburi</vt:lpstr>
      <vt:lpstr>微软雅黑</vt:lpstr>
      <vt:lpstr>微软雅黑</vt:lpstr>
      <vt:lpstr>Century Gothic</vt:lpstr>
      <vt:lpstr>汉仪旗黑</vt:lpstr>
      <vt:lpstr>Segoe UI</vt:lpstr>
      <vt:lpstr>微软雅黑</vt:lpstr>
      <vt:lpstr>宋体</vt:lpstr>
      <vt:lpstr>Arial Unicode MS</vt:lpstr>
      <vt:lpstr>Calibri</vt:lpstr>
      <vt:lpstr>Helvetica Neue</vt:lpstr>
      <vt:lpstr>汉仪书宋二KW</vt:lpstr>
      <vt:lpstr>-apple-system-font</vt:lpstr>
      <vt:lpstr>-apple-system</vt:lpstr>
      <vt:lpstr>Arial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creator>BOSSPPT 2017-2018</dc:creator>
  <cp:keywords>BOSSPPT顶尖职业文案</cp:keywords>
  <dc:description>BOSSPPT致力于提供高质量，有品质的模板，拒绝垃圾模板！
本模板由bossppt设计师制作或制作师二次制作整理，bossppt为此花费了大量心血。
如果非本店购买，请直接向盗版店进行索赔。
本店淘宝唯一购买网址：https://chinappt.taobao.com</dc:description>
  <dc:subject>BOSSPPT 2017-2018</dc:subject>
  <cp:category>店铺： BOSSPPT顶尖职业文案</cp:category>
  <cp:lastModifiedBy>陈烁峰</cp:lastModifiedBy>
  <cp:revision>201</cp:revision>
  <dcterms:created xsi:type="dcterms:W3CDTF">2025-01-24T01:17:59Z</dcterms:created>
  <dcterms:modified xsi:type="dcterms:W3CDTF">2025-01-24T01:17:59Z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18686F07AE188EE1FE3F1463A662DF5F</vt:lpwstr>
  </property>
  <property fmtid="{D5CDD505-2E9C-101B-9397-08002B2CF9AE}" pid="3" name="KSOProductBuildVer">
    <vt:lpwstr>2052-6.8.2.8850</vt:lpwstr>
  </property>
</Properties>
</file>